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3" r:id="rId6"/>
    <p:sldId id="262" r:id="rId7"/>
    <p:sldId id="259" r:id="rId8"/>
    <p:sldId id="261" r:id="rId9"/>
    <p:sldId id="272" r:id="rId10"/>
    <p:sldId id="274" r:id="rId11"/>
    <p:sldId id="269" r:id="rId12"/>
    <p:sldId id="270" r:id="rId13"/>
    <p:sldId id="265" r:id="rId14"/>
    <p:sldId id="264" r:id="rId15"/>
    <p:sldId id="266" r:id="rId16"/>
    <p:sldId id="268" r:id="rId17"/>
    <p:sldId id="267" r:id="rId18"/>
    <p:sldId id="271" r:id="rId19"/>
    <p:sldId id="273"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5" autoAdjust="0"/>
    <p:restoredTop sz="94660"/>
  </p:normalViewPr>
  <p:slideViewPr>
    <p:cSldViewPr snapToGrid="0">
      <p:cViewPr varScale="1">
        <p:scale>
          <a:sx n="64" d="100"/>
          <a:sy n="64" d="100"/>
        </p:scale>
        <p:origin x="101" y="3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4/4/2022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8000">
              <a:schemeClr val="bg2">
                <a:lumMod val="40000"/>
                <a:lumOff val="60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4/4/2022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chris.Kuehl@swwc.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cokidswithbraininjury.com/educators-and-professionals/brain-injury-matrix-guide/"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hyperlink" Target="https://www.brainline.org/" TargetMode="External"/><Relationship Id="rId2" Type="http://schemas.openxmlformats.org/officeDocument/2006/relationships/hyperlink" Target="https://cokidswithbraininjury.com/educators-and-professionals/brain-injury-matrix-guide/"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brainline.org/" TargetMode="Externa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www.cbirt.org/" TargetMode="External"/><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dc.gov/headsup/index.html" TargetMode="Externa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hyperlink" Target="https://www.hennepinhealthcare.org/specialty/traumatic-brain-injury-center/" TargetMode="Externa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brainline.org/multimedia/interactive_brain/the_human_brain.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68000">
              <a:schemeClr val="bg2">
                <a:lumMod val="40000"/>
                <a:lumOff val="60000"/>
              </a:schemeClr>
            </a:gs>
            <a:gs pos="96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76424" y="1122363"/>
            <a:ext cx="8791575" cy="1945690"/>
          </a:xfrm>
        </p:spPr>
        <p:txBody>
          <a:bodyPr/>
          <a:lstStyle/>
          <a:p>
            <a:pPr algn="ctr"/>
            <a:r>
              <a:rPr lang="en-US" dirty="0" smtClean="0">
                <a:solidFill>
                  <a:schemeClr val="bg2">
                    <a:lumMod val="50000"/>
                  </a:schemeClr>
                </a:solidFill>
              </a:rPr>
              <a:t>Understanding more about traumatic Brain Injury (TBI)</a:t>
            </a:r>
            <a:endParaRPr lang="en-US" dirty="0">
              <a:solidFill>
                <a:schemeClr val="bg2">
                  <a:lumMod val="50000"/>
                </a:schemeClr>
              </a:solidFill>
            </a:endParaRPr>
          </a:p>
        </p:txBody>
      </p:sp>
      <p:sp>
        <p:nvSpPr>
          <p:cNvPr id="3" name="Subtitle 2"/>
          <p:cNvSpPr>
            <a:spLocks noGrp="1"/>
          </p:cNvSpPr>
          <p:nvPr>
            <p:ph type="subTitle" idx="1"/>
          </p:nvPr>
        </p:nvSpPr>
        <p:spPr/>
        <p:txBody>
          <a:bodyPr>
            <a:normAutofit lnSpcReduction="10000"/>
          </a:bodyPr>
          <a:lstStyle/>
          <a:p>
            <a:pPr>
              <a:lnSpc>
                <a:spcPct val="100000"/>
              </a:lnSpc>
            </a:pPr>
            <a:r>
              <a:rPr lang="en-US" dirty="0" smtClean="0">
                <a:solidFill>
                  <a:schemeClr val="bg2">
                    <a:lumMod val="50000"/>
                  </a:schemeClr>
                </a:solidFill>
              </a:rPr>
              <a:t>Chris Kuehl</a:t>
            </a:r>
          </a:p>
          <a:p>
            <a:pPr>
              <a:lnSpc>
                <a:spcPct val="100000"/>
              </a:lnSpc>
            </a:pPr>
            <a:r>
              <a:rPr lang="en-US" dirty="0" smtClean="0">
                <a:solidFill>
                  <a:schemeClr val="bg2">
                    <a:lumMod val="50000"/>
                  </a:schemeClr>
                </a:solidFill>
              </a:rPr>
              <a:t>Regional Specialist of TBI</a:t>
            </a:r>
          </a:p>
          <a:p>
            <a:pPr>
              <a:lnSpc>
                <a:spcPct val="100000"/>
              </a:lnSpc>
            </a:pPr>
            <a:r>
              <a:rPr lang="en-US" dirty="0" smtClean="0">
                <a:solidFill>
                  <a:schemeClr val="bg2">
                    <a:lumMod val="50000"/>
                  </a:schemeClr>
                </a:solidFill>
              </a:rPr>
              <a:t>SWWC Service Cooperative</a:t>
            </a:r>
          </a:p>
          <a:p>
            <a:pPr>
              <a:lnSpc>
                <a:spcPct val="100000"/>
              </a:lnSpc>
            </a:pPr>
            <a:r>
              <a:rPr lang="en-US" dirty="0" smtClean="0">
                <a:solidFill>
                  <a:schemeClr val="bg2">
                    <a:lumMod val="50000"/>
                  </a:schemeClr>
                </a:solidFill>
                <a:hlinkClick r:id="rId2"/>
              </a:rPr>
              <a:t>chris.Kuehl@swwc.org</a:t>
            </a:r>
            <a:r>
              <a:rPr lang="en-US" dirty="0" smtClean="0">
                <a:solidFill>
                  <a:schemeClr val="bg2">
                    <a:lumMod val="50000"/>
                  </a:schemeClr>
                </a:solidFill>
              </a:rPr>
              <a:t> , 507-822-1025 </a:t>
            </a:r>
          </a:p>
          <a:p>
            <a:endParaRPr lang="en-US"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67387" y="3602038"/>
            <a:ext cx="1638300" cy="2171700"/>
          </a:xfrm>
          <a:prstGeom prst="rect">
            <a:avLst/>
          </a:prstGeom>
        </p:spPr>
      </p:pic>
    </p:spTree>
    <p:extLst>
      <p:ext uri="{BB962C8B-B14F-4D97-AF65-F5344CB8AC3E}">
        <p14:creationId xmlns:p14="http://schemas.microsoft.com/office/powerpoint/2010/main" val="5547051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lumMod val="60000"/>
            <a:lumOff val="4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204538"/>
            <a:ext cx="9905998" cy="806115"/>
          </a:xfrm>
          <a:noFill/>
        </p:spPr>
        <p:txBody>
          <a:bodyPr/>
          <a:lstStyle/>
          <a:p>
            <a:pPr algn="ctr"/>
            <a:r>
              <a:rPr lang="en-US" dirty="0" smtClean="0">
                <a:solidFill>
                  <a:schemeClr val="bg1"/>
                </a:solidFill>
              </a:rPr>
              <a:t>Recommendations</a:t>
            </a:r>
            <a:endParaRPr lang="en-US" dirty="0">
              <a:solidFill>
                <a:schemeClr val="bg1"/>
              </a:solidFill>
            </a:endParaRPr>
          </a:p>
        </p:txBody>
      </p:sp>
      <p:sp>
        <p:nvSpPr>
          <p:cNvPr id="3" name="Content Placeholder 2"/>
          <p:cNvSpPr>
            <a:spLocks noGrp="1"/>
          </p:cNvSpPr>
          <p:nvPr>
            <p:ph idx="1"/>
          </p:nvPr>
        </p:nvSpPr>
        <p:spPr>
          <a:xfrm>
            <a:off x="1022684" y="1010653"/>
            <a:ext cx="10024727" cy="5582652"/>
          </a:xfrm>
        </p:spPr>
        <p:txBody>
          <a:bodyPr>
            <a:normAutofit lnSpcReduction="10000"/>
          </a:bodyPr>
          <a:lstStyle/>
          <a:p>
            <a:pPr marL="0" indent="0">
              <a:buNone/>
            </a:pPr>
            <a:r>
              <a:rPr lang="en-US" sz="2800" dirty="0" smtClean="0">
                <a:solidFill>
                  <a:schemeClr val="bg1"/>
                </a:solidFill>
              </a:rPr>
              <a:t>Before student returns to learn</a:t>
            </a:r>
          </a:p>
          <a:p>
            <a:r>
              <a:rPr lang="en-US" sz="2800" dirty="0" smtClean="0">
                <a:solidFill>
                  <a:schemeClr val="bg1"/>
                </a:solidFill>
              </a:rPr>
              <a:t>A meeting is held with parents, teachers, support staff, Dr. (invite to zoom in or get written documentation of progression of steps to ease back to school) to inform team of health status and get everyone on same page.</a:t>
            </a:r>
          </a:p>
          <a:p>
            <a:r>
              <a:rPr lang="en-US" sz="2800" dirty="0" smtClean="0">
                <a:solidFill>
                  <a:schemeClr val="bg1"/>
                </a:solidFill>
              </a:rPr>
              <a:t>Have a contact person at school that the student feels comfortable with to be advocate for student throughout the day.</a:t>
            </a:r>
          </a:p>
          <a:p>
            <a:endParaRPr lang="en-US" sz="2800" dirty="0">
              <a:solidFill>
                <a:schemeClr val="bg1"/>
              </a:solidFill>
            </a:endParaRPr>
          </a:p>
          <a:p>
            <a:r>
              <a:rPr lang="en-US" sz="2800" dirty="0" smtClean="0">
                <a:solidFill>
                  <a:schemeClr val="bg1"/>
                </a:solidFill>
              </a:rPr>
              <a:t>Many forms/protocols available on any of the sites shown in this PPT to support transition back to school. </a:t>
            </a:r>
            <a:endParaRPr lang="en-US" sz="2800" dirty="0">
              <a:solidFill>
                <a:schemeClr val="bg1"/>
              </a:solidFill>
            </a:endParaRPr>
          </a:p>
        </p:txBody>
      </p:sp>
    </p:spTree>
    <p:extLst>
      <p:ext uri="{BB962C8B-B14F-4D97-AF65-F5344CB8AC3E}">
        <p14:creationId xmlns:p14="http://schemas.microsoft.com/office/powerpoint/2010/main" val="795435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2">
                <a:lumMod val="40000"/>
                <a:lumOff val="60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4" name="Title 1"/>
          <p:cNvSpPr txBox="1">
            <a:spLocks/>
          </p:cNvSpPr>
          <p:nvPr/>
        </p:nvSpPr>
        <p:spPr>
          <a:xfrm>
            <a:off x="2592925" y="309282"/>
            <a:ext cx="8911687" cy="80682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dirty="0" smtClean="0">
                <a:solidFill>
                  <a:schemeClr val="bg1"/>
                </a:solidFill>
              </a:rPr>
              <a:t>Return to Learn- www.cdc.gov</a:t>
            </a:r>
            <a:endParaRPr lang="en-US" dirty="0">
              <a:solidFill>
                <a:schemeClr val="bg1"/>
              </a:solidFill>
            </a:endParaRPr>
          </a:p>
        </p:txBody>
      </p:sp>
      <p:sp>
        <p:nvSpPr>
          <p:cNvPr id="5" name="Content Placeholder 2"/>
          <p:cNvSpPr txBox="1">
            <a:spLocks/>
          </p:cNvSpPr>
          <p:nvPr/>
        </p:nvSpPr>
        <p:spPr>
          <a:xfrm>
            <a:off x="228601" y="998621"/>
            <a:ext cx="11779624" cy="5724907"/>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3200" dirty="0" smtClean="0">
                <a:solidFill>
                  <a:schemeClr val="bg2">
                    <a:lumMod val="50000"/>
                  </a:schemeClr>
                </a:solidFill>
              </a:rPr>
              <a:t>To start, identify the types of symptoms the student is experiencing. </a:t>
            </a:r>
          </a:p>
          <a:p>
            <a:r>
              <a:rPr lang="en-US" sz="3200" dirty="0" smtClean="0">
                <a:solidFill>
                  <a:schemeClr val="bg2">
                    <a:lumMod val="50000"/>
                  </a:schemeClr>
                </a:solidFill>
              </a:rPr>
              <a:t>Next, try to identify specific factors that may worsen the student’s symptoms so steps can be taken to modify those factors. For example: Do some classes, subjects, or tasks appear to pose greater difficulty than others (compared to pre-concussion performance)? </a:t>
            </a:r>
          </a:p>
          <a:p>
            <a:r>
              <a:rPr lang="en-US" sz="3200" dirty="0" smtClean="0">
                <a:solidFill>
                  <a:schemeClr val="bg2">
                    <a:lumMod val="50000"/>
                  </a:schemeClr>
                </a:solidFill>
              </a:rPr>
              <a:t>For each class, is there a specific time frame after which the student begins to appear unfocused or fatigued (e.g., headaches worsen after 20 minutes of reading)?  Racket back: read 15 min./listen to text digitally. </a:t>
            </a:r>
            <a:endParaRPr lang="en-US" sz="3200" dirty="0" smtClean="0">
              <a:solidFill>
                <a:schemeClr val="bg2">
                  <a:lumMod val="50000"/>
                </a:schemeClr>
              </a:solidFill>
            </a:endParaRPr>
          </a:p>
        </p:txBody>
      </p:sp>
    </p:spTree>
    <p:extLst>
      <p:ext uri="{BB962C8B-B14F-4D97-AF65-F5344CB8AC3E}">
        <p14:creationId xmlns:p14="http://schemas.microsoft.com/office/powerpoint/2010/main" val="30443192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gradFill>
          <a:gsLst>
            <a:gs pos="100000">
              <a:schemeClr val="bg2">
                <a:lumMod val="40000"/>
                <a:lumOff val="60000"/>
              </a:schemeClr>
            </a:gs>
            <a:gs pos="100000">
              <a:schemeClr val="accent5">
                <a:lumMod val="60000"/>
              </a:schemeClr>
            </a:gs>
          </a:gsLst>
          <a:path path="circle">
            <a:fillToRect l="50000" t="130000" r="50000" b="-30000"/>
          </a:path>
        </a:gradFill>
        <a:effectLst/>
      </p:bgPr>
    </p:bg>
    <p:spTree>
      <p:nvGrpSpPr>
        <p:cNvPr id="1" name=""/>
        <p:cNvGrpSpPr/>
        <p:nvPr/>
      </p:nvGrpSpPr>
      <p:grpSpPr>
        <a:xfrm>
          <a:off x="0" y="0"/>
          <a:ext cx="0" cy="0"/>
          <a:chOff x="0" y="0"/>
          <a:chExt cx="0" cy="0"/>
        </a:xfrm>
      </p:grpSpPr>
      <p:sp>
        <p:nvSpPr>
          <p:cNvPr id="2" name="Rectangle 1"/>
          <p:cNvSpPr/>
          <p:nvPr/>
        </p:nvSpPr>
        <p:spPr>
          <a:xfrm>
            <a:off x="385012" y="1070811"/>
            <a:ext cx="11321714" cy="5632311"/>
          </a:xfrm>
          <a:prstGeom prst="rect">
            <a:avLst/>
          </a:prstGeom>
        </p:spPr>
        <p:txBody>
          <a:bodyPr wrap="square">
            <a:spAutoFit/>
          </a:bodyPr>
          <a:lstStyle/>
          <a:p>
            <a:pPr marL="571500" indent="-571500">
              <a:buFont typeface="Arial" panose="020B0604020202020204" pitchFamily="34" charset="0"/>
              <a:buChar char="•"/>
            </a:pPr>
            <a:r>
              <a:rPr lang="en-US" sz="3600" dirty="0">
                <a:solidFill>
                  <a:schemeClr val="bg1"/>
                </a:solidFill>
              </a:rPr>
              <a:t>Is the student’s ability to concentrate, </a:t>
            </a:r>
            <a:r>
              <a:rPr lang="en-US" sz="3600" dirty="0" smtClean="0">
                <a:solidFill>
                  <a:schemeClr val="bg1"/>
                </a:solidFill>
              </a:rPr>
              <a:t>read, </a:t>
            </a:r>
            <a:r>
              <a:rPr lang="en-US" sz="3600" dirty="0">
                <a:solidFill>
                  <a:schemeClr val="bg1"/>
                </a:solidFill>
              </a:rPr>
              <a:t>or work at normal speed related to the time of day? (e.g., the student has increasing difficulty concentrating as the day progresses) </a:t>
            </a:r>
          </a:p>
          <a:p>
            <a:pPr marL="571500" indent="-571500">
              <a:buFont typeface="Arial" panose="020B0604020202020204" pitchFamily="34" charset="0"/>
              <a:buChar char="•"/>
            </a:pPr>
            <a:r>
              <a:rPr lang="en-US" sz="3600" dirty="0">
                <a:solidFill>
                  <a:schemeClr val="bg1"/>
                </a:solidFill>
              </a:rPr>
              <a:t>Are there specific things in the school or classroom environment that seem to distract the student? </a:t>
            </a:r>
          </a:p>
          <a:p>
            <a:pPr marL="571500" indent="-571500">
              <a:buFont typeface="Arial" panose="020B0604020202020204" pitchFamily="34" charset="0"/>
              <a:buChar char="•"/>
            </a:pPr>
            <a:r>
              <a:rPr lang="en-US" sz="3600" dirty="0">
                <a:solidFill>
                  <a:schemeClr val="bg1"/>
                </a:solidFill>
              </a:rPr>
              <a:t>Are any behavioral problems linked to a specific </a:t>
            </a:r>
            <a:r>
              <a:rPr lang="en-US" sz="3600" dirty="0" smtClean="0">
                <a:solidFill>
                  <a:schemeClr val="bg1"/>
                </a:solidFill>
              </a:rPr>
              <a:t>event or </a:t>
            </a:r>
            <a:r>
              <a:rPr lang="en-US" sz="3600" dirty="0">
                <a:solidFill>
                  <a:schemeClr val="bg1"/>
                </a:solidFill>
              </a:rPr>
              <a:t>setting (bright lights in the cafeteria or loud noises in the </a:t>
            </a:r>
            <a:r>
              <a:rPr lang="en-US" sz="3600" dirty="0" smtClean="0">
                <a:solidFill>
                  <a:schemeClr val="bg1"/>
                </a:solidFill>
              </a:rPr>
              <a:t>hallway, a task</a:t>
            </a:r>
            <a:r>
              <a:rPr lang="en-US" sz="3600" dirty="0">
                <a:solidFill>
                  <a:schemeClr val="bg1"/>
                </a:solidFill>
              </a:rPr>
              <a:t>, or other </a:t>
            </a:r>
            <a:r>
              <a:rPr lang="en-US" sz="3600" dirty="0" smtClean="0">
                <a:solidFill>
                  <a:schemeClr val="bg1"/>
                </a:solidFill>
              </a:rPr>
              <a:t>activity cause agitation/crying)?</a:t>
            </a:r>
            <a:endParaRPr lang="en-US" sz="3600" dirty="0">
              <a:solidFill>
                <a:schemeClr val="bg1"/>
              </a:solidFill>
            </a:endParaRPr>
          </a:p>
          <a:p>
            <a:endParaRPr lang="en-US" sz="3600" dirty="0"/>
          </a:p>
        </p:txBody>
      </p:sp>
      <p:sp>
        <p:nvSpPr>
          <p:cNvPr id="3" name="TextBox 2"/>
          <p:cNvSpPr txBox="1"/>
          <p:nvPr/>
        </p:nvSpPr>
        <p:spPr>
          <a:xfrm flipH="1">
            <a:off x="1552073" y="385011"/>
            <a:ext cx="3669632" cy="646331"/>
          </a:xfrm>
          <a:prstGeom prst="rect">
            <a:avLst/>
          </a:prstGeom>
          <a:noFill/>
        </p:spPr>
        <p:txBody>
          <a:bodyPr wrap="square" rtlCol="0">
            <a:spAutoFit/>
          </a:bodyPr>
          <a:lstStyle/>
          <a:p>
            <a:r>
              <a:rPr lang="en-US" sz="3600" dirty="0" smtClean="0">
                <a:solidFill>
                  <a:schemeClr val="bg1"/>
                </a:solidFill>
              </a:rPr>
              <a:t>Continued…..</a:t>
            </a:r>
            <a:endParaRPr lang="en-US" sz="3600" dirty="0">
              <a:solidFill>
                <a:schemeClr val="bg1"/>
              </a:solidFill>
            </a:endParaRPr>
          </a:p>
        </p:txBody>
      </p:sp>
    </p:spTree>
    <p:extLst>
      <p:ext uri="{BB962C8B-B14F-4D97-AF65-F5344CB8AC3E}">
        <p14:creationId xmlns:p14="http://schemas.microsoft.com/office/powerpoint/2010/main" val="2016603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schemeClr>
        </a:solidFill>
        <a:effectLst/>
      </p:bgPr>
    </p:bg>
    <p:spTree>
      <p:nvGrpSpPr>
        <p:cNvPr id="1" name=""/>
        <p:cNvGrpSpPr/>
        <p:nvPr/>
      </p:nvGrpSpPr>
      <p:grpSpPr>
        <a:xfrm>
          <a:off x="0" y="0"/>
          <a:ext cx="0" cy="0"/>
          <a:chOff x="0" y="0"/>
          <a:chExt cx="0" cy="0"/>
        </a:xfrm>
      </p:grpSpPr>
      <p:sp>
        <p:nvSpPr>
          <p:cNvPr id="4" name="Title 1"/>
          <p:cNvSpPr txBox="1">
            <a:spLocks/>
          </p:cNvSpPr>
          <p:nvPr/>
        </p:nvSpPr>
        <p:spPr>
          <a:xfrm>
            <a:off x="176981" y="167148"/>
            <a:ext cx="11897032" cy="1563329"/>
          </a:xfrm>
          <a:prstGeom prst="rect">
            <a:avLst/>
          </a:prstGeom>
        </p:spPr>
        <p:txBody>
          <a:bodyP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dirty="0" smtClean="0">
                <a:solidFill>
                  <a:schemeClr val="bg1"/>
                </a:solidFill>
              </a:rPr>
              <a:t>Academic Resources and supports</a:t>
            </a:r>
            <a:r>
              <a:rPr lang="en-US" dirty="0" smtClean="0"/>
              <a:t/>
            </a:r>
            <a:br>
              <a:rPr lang="en-US" dirty="0" smtClean="0"/>
            </a:br>
            <a:r>
              <a:rPr lang="en-US" sz="2000" dirty="0" smtClean="0">
                <a:hlinkClick r:id="rId2"/>
              </a:rPr>
              <a:t>https://cokidswithbraininjury.com/educators-and-professionals/brain-injury-matrix-guide/</a:t>
            </a:r>
            <a:r>
              <a:rPr lang="en-US" sz="2000" dirty="0" smtClean="0"/>
              <a:t> </a:t>
            </a:r>
            <a:br>
              <a:rPr lang="en-US" sz="2000" dirty="0" smtClean="0"/>
            </a:br>
            <a:endParaRPr lang="en-US" sz="2000" dirty="0"/>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7359" y="1238017"/>
            <a:ext cx="11105146" cy="5619983"/>
          </a:xfrm>
          <a:prstGeom prst="rect">
            <a:avLst/>
          </a:prstGeom>
        </p:spPr>
      </p:pic>
    </p:spTree>
    <p:extLst>
      <p:ext uri="{BB962C8B-B14F-4D97-AF65-F5344CB8AC3E}">
        <p14:creationId xmlns:p14="http://schemas.microsoft.com/office/powerpoint/2010/main" val="2709456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dirty="0"/>
          </a:p>
        </p:txBody>
      </p:sp>
      <p:sp>
        <p:nvSpPr>
          <p:cNvPr id="4" name="Title 1"/>
          <p:cNvSpPr txBox="1">
            <a:spLocks/>
          </p:cNvSpPr>
          <p:nvPr/>
        </p:nvSpPr>
        <p:spPr>
          <a:xfrm>
            <a:off x="1907459" y="336177"/>
            <a:ext cx="9597154" cy="440572"/>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pPr algn="ctr"/>
            <a:r>
              <a:rPr lang="en-US" sz="2800" dirty="0" smtClean="0">
                <a:solidFill>
                  <a:schemeClr val="bg1"/>
                </a:solidFill>
              </a:rPr>
              <a:t>Academic Resources and supports</a:t>
            </a:r>
            <a:endParaRPr lang="en-US" sz="2800" dirty="0">
              <a:solidFill>
                <a:schemeClr val="bg1"/>
              </a:solidFill>
            </a:endParaRPr>
          </a:p>
        </p:txBody>
      </p:sp>
      <p:sp>
        <p:nvSpPr>
          <p:cNvPr id="5" name="Content Placeholder 2"/>
          <p:cNvSpPr txBox="1">
            <a:spLocks/>
          </p:cNvSpPr>
          <p:nvPr/>
        </p:nvSpPr>
        <p:spPr>
          <a:xfrm>
            <a:off x="192505" y="776749"/>
            <a:ext cx="11763521" cy="5604821"/>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1600" dirty="0" smtClean="0">
                <a:hlinkClick r:id="rId2"/>
              </a:rPr>
              <a:t>https://</a:t>
            </a:r>
            <a:r>
              <a:rPr lang="en-US" dirty="0" smtClean="0">
                <a:hlinkClick r:id="rId2"/>
              </a:rPr>
              <a:t>cokidswithbraininjury.com/educators-and-professionals/brain-injury-matrix-guide</a:t>
            </a:r>
            <a:r>
              <a:rPr lang="en-US" sz="1600" dirty="0" smtClean="0">
                <a:hlinkClick r:id="rId2"/>
              </a:rPr>
              <a:t>/</a:t>
            </a:r>
            <a:r>
              <a:rPr lang="en-US" sz="1600" dirty="0" smtClean="0"/>
              <a:t> </a:t>
            </a:r>
          </a:p>
          <a:p>
            <a:pPr marL="0" indent="0">
              <a:buFont typeface="Arial" panose="020B0604020202020204" pitchFamily="34" charset="0"/>
              <a:buNone/>
            </a:pPr>
            <a:endParaRPr lang="en-US" sz="3200" dirty="0" smtClean="0">
              <a:hlinkClick r:id="rId3"/>
            </a:endParaRPr>
          </a:p>
          <a:p>
            <a:pPr marL="0" indent="0">
              <a:buFont typeface="Arial" panose="020B0604020202020204" pitchFamily="34" charset="0"/>
              <a:buNone/>
            </a:pPr>
            <a:r>
              <a:rPr lang="en-US" sz="3200" dirty="0" smtClean="0"/>
              <a:t> </a:t>
            </a:r>
          </a:p>
          <a:p>
            <a:endParaRPr lang="en-US" sz="3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66684"/>
            <a:ext cx="12192000" cy="7369278"/>
          </a:xfrm>
          <a:prstGeom prst="rect">
            <a:avLst/>
          </a:prstGeom>
        </p:spPr>
      </p:pic>
    </p:spTree>
    <p:extLst>
      <p:ext uri="{BB962C8B-B14F-4D97-AF65-F5344CB8AC3E}">
        <p14:creationId xmlns:p14="http://schemas.microsoft.com/office/powerpoint/2010/main" val="1068891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schemeClr>
        </a:solidFill>
        <a:effectLst/>
      </p:bgPr>
    </p:bg>
    <p:spTree>
      <p:nvGrpSpPr>
        <p:cNvPr id="1" name=""/>
        <p:cNvGrpSpPr/>
        <p:nvPr/>
      </p:nvGrpSpPr>
      <p:grpSpPr>
        <a:xfrm>
          <a:off x="0" y="0"/>
          <a:ext cx="0" cy="0"/>
          <a:chOff x="0" y="0"/>
          <a:chExt cx="0" cy="0"/>
        </a:xfrm>
      </p:grpSpPr>
      <p:sp>
        <p:nvSpPr>
          <p:cNvPr id="6" name="Title 1"/>
          <p:cNvSpPr txBox="1">
            <a:spLocks/>
          </p:cNvSpPr>
          <p:nvPr/>
        </p:nvSpPr>
        <p:spPr>
          <a:xfrm>
            <a:off x="505327" y="157316"/>
            <a:ext cx="6357590" cy="589936"/>
          </a:xfrm>
          <a:prstGeom prst="rect">
            <a:avLst/>
          </a:prstGeom>
        </p:spPr>
        <p:txBody>
          <a:bodyPr>
            <a:no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sz="2800" u="sng" smtClean="0">
                <a:hlinkClick r:id="rId2"/>
              </a:rPr>
              <a:t>https://www.brainline.org/</a:t>
            </a:r>
            <a:r>
              <a:rPr lang="en-US" sz="2800" smtClean="0"/>
              <a:t>  </a:t>
            </a:r>
            <a:br>
              <a:rPr lang="en-US" sz="2800" smtClean="0"/>
            </a:br>
            <a:endParaRPr lang="en-US" sz="2800" dirty="0"/>
          </a:p>
        </p:txBody>
      </p:sp>
      <p:pic>
        <p:nvPicPr>
          <p:cNvPr id="7" name="Content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778" y="747252"/>
            <a:ext cx="10299031" cy="5846935"/>
          </a:xfrm>
          <a:prstGeom prst="rect">
            <a:avLst/>
          </a:prstGeom>
        </p:spPr>
      </p:pic>
    </p:spTree>
    <p:extLst>
      <p:ext uri="{BB962C8B-B14F-4D97-AF65-F5344CB8AC3E}">
        <p14:creationId xmlns:p14="http://schemas.microsoft.com/office/powerpoint/2010/main" val="681971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schemeClr>
        </a:solidFill>
        <a:effectLst/>
      </p:bgPr>
    </p:bg>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1662" y="439837"/>
            <a:ext cx="8300755" cy="5916253"/>
          </a:xfrm>
          <a:prstGeom prst="rect">
            <a:avLst/>
          </a:prstGeom>
        </p:spPr>
      </p:pic>
      <p:sp>
        <p:nvSpPr>
          <p:cNvPr id="3" name="TextBox 2"/>
          <p:cNvSpPr txBox="1"/>
          <p:nvPr/>
        </p:nvSpPr>
        <p:spPr>
          <a:xfrm>
            <a:off x="288758" y="2705465"/>
            <a:ext cx="2959768" cy="1508105"/>
          </a:xfrm>
          <a:prstGeom prst="rect">
            <a:avLst/>
          </a:prstGeom>
          <a:noFill/>
        </p:spPr>
        <p:txBody>
          <a:bodyPr wrap="square" rtlCol="0">
            <a:spAutoFit/>
          </a:bodyPr>
          <a:lstStyle/>
          <a:p>
            <a:r>
              <a:rPr lang="en-US" sz="3600" dirty="0">
                <a:hlinkClick r:id="rId3"/>
              </a:rPr>
              <a:t>www.cbirt.org</a:t>
            </a:r>
            <a:r>
              <a:rPr lang="en-US" sz="3600" dirty="0"/>
              <a:t> </a:t>
            </a:r>
            <a:br>
              <a:rPr lang="en-US" sz="3600" dirty="0"/>
            </a:br>
            <a:r>
              <a:rPr lang="en-US" sz="2800" dirty="0"/>
              <a:t> </a:t>
            </a:r>
            <a:br>
              <a:rPr lang="en-US" sz="2800" dirty="0"/>
            </a:br>
            <a:endParaRPr lang="en-US" sz="2800" dirty="0"/>
          </a:p>
        </p:txBody>
      </p:sp>
      <p:cxnSp>
        <p:nvCxnSpPr>
          <p:cNvPr id="5" name="Straight Arrow Connector 4"/>
          <p:cNvCxnSpPr/>
          <p:nvPr/>
        </p:nvCxnSpPr>
        <p:spPr>
          <a:xfrm>
            <a:off x="1985211" y="4213570"/>
            <a:ext cx="1263315" cy="7434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1985211" y="1552950"/>
            <a:ext cx="1479884" cy="7811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377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txBox="1">
            <a:spLocks/>
          </p:cNvSpPr>
          <p:nvPr/>
        </p:nvSpPr>
        <p:spPr>
          <a:xfrm>
            <a:off x="841481" y="391730"/>
            <a:ext cx="10663132" cy="945457"/>
          </a:xfrm>
          <a:prstGeom prst="rect">
            <a:avLst/>
          </a:prstGeom>
        </p:spPr>
        <p:txBody>
          <a:bodyPr>
            <a:normAutofit/>
          </a:bodyPr>
          <a:lst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a:lstStyle>
          <a:p>
            <a:r>
              <a:rPr lang="en-US" smtClean="0">
                <a:hlinkClick r:id="rId2"/>
              </a:rPr>
              <a:t>https://www.cdc.gov/headsup/index.html</a:t>
            </a:r>
            <a:r>
              <a:rPr lang="en-US" smtClean="0"/>
              <a:t> </a:t>
            </a:r>
            <a:endParaRPr lang="en-US" dirty="0"/>
          </a:p>
        </p:txBody>
      </p:sp>
      <p:pic>
        <p:nvPicPr>
          <p:cNvPr id="3"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074" y="1010653"/>
            <a:ext cx="11468294" cy="5734276"/>
          </a:xfrm>
          <a:prstGeom prst="rect">
            <a:avLst/>
          </a:prstGeom>
        </p:spPr>
      </p:pic>
    </p:spTree>
    <p:extLst>
      <p:ext uri="{BB962C8B-B14F-4D97-AF65-F5344CB8AC3E}">
        <p14:creationId xmlns:p14="http://schemas.microsoft.com/office/powerpoint/2010/main" val="34881292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2">
                <a:lumMod val="40000"/>
                <a:lumOff val="60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3" name="Rectangle 2"/>
          <p:cNvSpPr/>
          <p:nvPr/>
        </p:nvSpPr>
        <p:spPr>
          <a:xfrm>
            <a:off x="324853" y="1187751"/>
            <a:ext cx="11454063" cy="6124754"/>
          </a:xfrm>
          <a:prstGeom prst="rect">
            <a:avLst/>
          </a:prstGeom>
          <a:noFill/>
        </p:spPr>
        <p:txBody>
          <a:bodyPr wrap="square">
            <a:spAutoFit/>
          </a:bodyPr>
          <a:lstStyle/>
          <a:p>
            <a:pPr marL="571500" indent="-571500">
              <a:buFont typeface="Arial" panose="020B0604020202020204" pitchFamily="34" charset="0"/>
              <a:buChar char="•"/>
            </a:pPr>
            <a:r>
              <a:rPr lang="en-US" sz="3600" dirty="0">
                <a:solidFill>
                  <a:schemeClr val="bg1"/>
                </a:solidFill>
              </a:rPr>
              <a:t>No two brain injuries are alike</a:t>
            </a:r>
            <a:r>
              <a:rPr lang="en-US" sz="3600" dirty="0" smtClean="0">
                <a:solidFill>
                  <a:schemeClr val="bg1"/>
                </a:solidFill>
              </a:rPr>
              <a:t>.</a:t>
            </a:r>
          </a:p>
          <a:p>
            <a:pPr marL="571500" indent="-571500">
              <a:buFont typeface="Arial" panose="020B0604020202020204" pitchFamily="34" charset="0"/>
              <a:buChar char="•"/>
            </a:pPr>
            <a:endParaRPr lang="en-US" sz="3600" dirty="0">
              <a:solidFill>
                <a:schemeClr val="bg1"/>
              </a:solidFill>
            </a:endParaRPr>
          </a:p>
          <a:p>
            <a:pPr marL="571500" indent="-571500">
              <a:buFont typeface="Arial" panose="020B0604020202020204" pitchFamily="34" charset="0"/>
              <a:buChar char="•"/>
            </a:pPr>
            <a:r>
              <a:rPr lang="en-US" sz="3600" dirty="0">
                <a:solidFill>
                  <a:schemeClr val="bg1"/>
                </a:solidFill>
              </a:rPr>
              <a:t>TBI is a hidden disability.  Individuals may look the same, but they may be struggling socially, emotionally, academically</a:t>
            </a:r>
            <a:r>
              <a:rPr lang="en-US" sz="3600" dirty="0" smtClean="0">
                <a:solidFill>
                  <a:schemeClr val="bg1"/>
                </a:solidFill>
              </a:rPr>
              <a:t>, and/or </a:t>
            </a:r>
            <a:r>
              <a:rPr lang="en-US" sz="3600" dirty="0">
                <a:solidFill>
                  <a:schemeClr val="bg1"/>
                </a:solidFill>
              </a:rPr>
              <a:t>physically due to their injury</a:t>
            </a:r>
            <a:r>
              <a:rPr lang="en-US" sz="3600" dirty="0" smtClean="0">
                <a:solidFill>
                  <a:schemeClr val="bg1"/>
                </a:solidFill>
              </a:rPr>
              <a:t>.</a:t>
            </a:r>
            <a:endParaRPr lang="en-US" sz="3600" dirty="0">
              <a:solidFill>
                <a:schemeClr val="bg1"/>
              </a:solidFill>
            </a:endParaRPr>
          </a:p>
          <a:p>
            <a:pPr marL="571500" indent="-571500">
              <a:buFont typeface="Arial" panose="020B0604020202020204" pitchFamily="34" charset="0"/>
              <a:buChar char="•"/>
            </a:pPr>
            <a:endParaRPr lang="en-US" sz="3600" dirty="0" smtClean="0"/>
          </a:p>
          <a:p>
            <a:pPr marL="571500" indent="-571500">
              <a:buFont typeface="Arial" panose="020B0604020202020204" pitchFamily="34" charset="0"/>
              <a:buChar char="•"/>
            </a:pPr>
            <a:r>
              <a:rPr lang="en-US" sz="3600" dirty="0">
                <a:solidFill>
                  <a:schemeClr val="bg1"/>
                </a:solidFill>
              </a:rPr>
              <a:t>TBI impacts the whole family</a:t>
            </a:r>
            <a:r>
              <a:rPr lang="en-US" sz="3600" dirty="0" smtClean="0">
                <a:solidFill>
                  <a:schemeClr val="bg1"/>
                </a:solidFill>
              </a:rPr>
              <a:t>, </a:t>
            </a:r>
            <a:r>
              <a:rPr lang="en-US" sz="3600" dirty="0">
                <a:solidFill>
                  <a:schemeClr val="bg1"/>
                </a:solidFill>
              </a:rPr>
              <a:t>listen to Josh’s story: </a:t>
            </a:r>
            <a:r>
              <a:rPr lang="en-US" sz="3600" dirty="0" smtClean="0">
                <a:solidFill>
                  <a:schemeClr val="bg1"/>
                </a:solidFill>
              </a:rPr>
              <a:t>1 hour </a:t>
            </a:r>
            <a:r>
              <a:rPr lang="en-US" sz="3600" dirty="0" smtClean="0">
                <a:hlinkClick r:id="rId2"/>
              </a:rPr>
              <a:t>https</a:t>
            </a:r>
            <a:r>
              <a:rPr lang="en-US" sz="3600" dirty="0">
                <a:hlinkClick r:id="rId2"/>
              </a:rPr>
              <a:t>://www.hennepinhealthcare.org/specialty/traumatic-brain-injury-center/</a:t>
            </a:r>
            <a:r>
              <a:rPr lang="en-US" sz="3600" dirty="0"/>
              <a:t> </a:t>
            </a:r>
            <a:r>
              <a:rPr lang="en-US" sz="3600" dirty="0" smtClean="0"/>
              <a:t> </a:t>
            </a:r>
            <a:endParaRPr lang="en-US" sz="3600" dirty="0"/>
          </a:p>
          <a:p>
            <a:pPr marL="571500" indent="-571500">
              <a:buFont typeface="Arial" panose="020B0604020202020204" pitchFamily="34" charset="0"/>
              <a:buChar char="•"/>
            </a:pPr>
            <a:endParaRPr lang="en-US" sz="3600" dirty="0">
              <a:solidFill>
                <a:schemeClr val="bg1"/>
              </a:solidFill>
            </a:endParaRPr>
          </a:p>
          <a:p>
            <a:r>
              <a:rPr lang="en-US" sz="3200" dirty="0" smtClean="0"/>
              <a:t> </a:t>
            </a:r>
            <a:endParaRPr lang="en-US" sz="3200" dirty="0"/>
          </a:p>
        </p:txBody>
      </p:sp>
      <p:sp>
        <p:nvSpPr>
          <p:cNvPr id="4" name="TextBox 3"/>
          <p:cNvSpPr txBox="1"/>
          <p:nvPr/>
        </p:nvSpPr>
        <p:spPr>
          <a:xfrm>
            <a:off x="3657600" y="541420"/>
            <a:ext cx="4692316" cy="646331"/>
          </a:xfrm>
          <a:prstGeom prst="rect">
            <a:avLst/>
          </a:prstGeom>
          <a:noFill/>
        </p:spPr>
        <p:txBody>
          <a:bodyPr wrap="square" rtlCol="0">
            <a:spAutoFit/>
          </a:bodyPr>
          <a:lstStyle/>
          <a:p>
            <a:pPr algn="ctr"/>
            <a:r>
              <a:rPr lang="en-US" sz="3600" dirty="0" smtClean="0">
                <a:solidFill>
                  <a:schemeClr val="bg1"/>
                </a:solidFill>
              </a:rPr>
              <a:t>Summing it up…</a:t>
            </a:r>
            <a:endParaRPr lang="en-US" sz="3600" dirty="0">
              <a:solidFill>
                <a:schemeClr val="bg1"/>
              </a:solidFill>
            </a:endParaRPr>
          </a:p>
        </p:txBody>
      </p:sp>
    </p:spTree>
    <p:extLst>
      <p:ext uri="{BB962C8B-B14F-4D97-AF65-F5344CB8AC3E}">
        <p14:creationId xmlns:p14="http://schemas.microsoft.com/office/powerpoint/2010/main" val="42391859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68000">
              <a:schemeClr val="bg2">
                <a:lumMod val="40000"/>
                <a:lumOff val="60000"/>
              </a:schemeClr>
            </a:gs>
            <a:gs pos="69000">
              <a:schemeClr val="bg2">
                <a:lumMod val="60000"/>
                <a:lumOff val="4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5" name="Rectangle 4"/>
          <p:cNvSpPr/>
          <p:nvPr/>
        </p:nvSpPr>
        <p:spPr>
          <a:xfrm>
            <a:off x="2607230" y="2967335"/>
            <a:ext cx="6977551" cy="1754326"/>
          </a:xfrm>
          <a:prstGeom prst="rect">
            <a:avLst/>
          </a:prstGeom>
          <a:noFill/>
        </p:spPr>
        <p:txBody>
          <a:bodyPr wrap="none" lIns="91440" tIns="45720" rIns="91440" bIns="45720">
            <a:spAutoFit/>
          </a:bodyPr>
          <a:lstStyle/>
          <a:p>
            <a:pPr algn="ctr"/>
            <a:r>
              <a:rPr lang="en-US" sz="5400" b="1" cap="none" spc="0" dirty="0" smtClean="0">
                <a:ln/>
                <a:solidFill>
                  <a:schemeClr val="bg1"/>
                </a:solidFill>
                <a:effectLst>
                  <a:outerShdw blurRad="38100" dist="19050" dir="2700000" algn="tl" rotWithShape="0">
                    <a:schemeClr val="dk1">
                      <a:lumMod val="50000"/>
                      <a:alpha val="40000"/>
                    </a:schemeClr>
                  </a:outerShdw>
                </a:effectLst>
              </a:rPr>
              <a:t>Thank you for listening!</a:t>
            </a:r>
          </a:p>
          <a:p>
            <a:pPr algn="ctr"/>
            <a:r>
              <a:rPr lang="en-US" sz="5400" b="1" dirty="0" smtClean="0">
                <a:ln/>
                <a:solidFill>
                  <a:schemeClr val="bg1"/>
                </a:solidFill>
                <a:effectLst>
                  <a:outerShdw blurRad="38100" dist="19050" dir="2700000" algn="tl" rotWithShape="0">
                    <a:schemeClr val="dk1">
                      <a:lumMod val="50000"/>
                      <a:alpha val="40000"/>
                    </a:schemeClr>
                  </a:outerShdw>
                </a:effectLst>
              </a:rPr>
              <a:t>Enjoy the day!</a:t>
            </a:r>
            <a:endParaRPr lang="en-US" sz="5400" b="1" cap="none" spc="0" dirty="0">
              <a:ln/>
              <a:solidFill>
                <a:schemeClr val="bg1"/>
              </a:solid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3514447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chemeClr val="bg2">
                <a:lumMod val="40000"/>
                <a:lumOff val="60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157316"/>
            <a:ext cx="9905998" cy="1120878"/>
          </a:xfrm>
        </p:spPr>
        <p:txBody>
          <a:bodyPr>
            <a:normAutofit/>
          </a:bodyPr>
          <a:lstStyle/>
          <a:p>
            <a:pPr algn="ctr"/>
            <a:r>
              <a:rPr lang="en-US" sz="4000" dirty="0" smtClean="0">
                <a:solidFill>
                  <a:schemeClr val="bg1"/>
                </a:solidFill>
              </a:rPr>
              <a:t>What is a TBI?</a:t>
            </a:r>
            <a:endParaRPr lang="en-US" sz="4000" dirty="0">
              <a:solidFill>
                <a:schemeClr val="bg1"/>
              </a:solidFill>
            </a:endParaRPr>
          </a:p>
        </p:txBody>
      </p:sp>
      <p:sp>
        <p:nvSpPr>
          <p:cNvPr id="3" name="Content Placeholder 2"/>
          <p:cNvSpPr>
            <a:spLocks noGrp="1"/>
          </p:cNvSpPr>
          <p:nvPr>
            <p:ph idx="1"/>
          </p:nvPr>
        </p:nvSpPr>
        <p:spPr>
          <a:xfrm>
            <a:off x="1071716" y="1170039"/>
            <a:ext cx="9975695" cy="5338915"/>
          </a:xfrm>
        </p:spPr>
        <p:txBody>
          <a:bodyPr>
            <a:noAutofit/>
          </a:bodyPr>
          <a:lstStyle/>
          <a:p>
            <a:r>
              <a:rPr lang="en-US" sz="3600" dirty="0" smtClean="0">
                <a:solidFill>
                  <a:schemeClr val="bg1"/>
                </a:solidFill>
              </a:rPr>
              <a:t>An </a:t>
            </a:r>
            <a:r>
              <a:rPr lang="en-US" sz="3600" dirty="0">
                <a:solidFill>
                  <a:schemeClr val="bg1"/>
                </a:solidFill>
              </a:rPr>
              <a:t>injury to the brain caused by an external physical force, resulting in total or partial functional disability and/or psycho-social impairment that may adversely affect a student's performance and result in the need for special education and related services. The term does not apply to brain injuries that are congenital or degenerative, or brain injuries induced by birth trauma. </a:t>
            </a:r>
            <a:r>
              <a:rPr lang="en-US" sz="3600" b="1" dirty="0">
                <a:solidFill>
                  <a:schemeClr val="bg1"/>
                </a:solidFill>
              </a:rPr>
              <a:t>(MN Rule 3525.1348)</a:t>
            </a:r>
          </a:p>
          <a:p>
            <a:endParaRPr lang="en-US" sz="3600" dirty="0"/>
          </a:p>
        </p:txBody>
      </p:sp>
    </p:spTree>
    <p:extLst>
      <p:ext uri="{BB962C8B-B14F-4D97-AF65-F5344CB8AC3E}">
        <p14:creationId xmlns:p14="http://schemas.microsoft.com/office/powerpoint/2010/main" val="552200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40000"/>
                <a:lumOff val="60000"/>
              </a:schemeClr>
            </a:gs>
            <a:gs pos="83000">
              <a:schemeClr val="accent5">
                <a:lumMod val="95000"/>
                <a:lumOff val="5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41413" y="360947"/>
            <a:ext cx="9905998" cy="902369"/>
          </a:xfrm>
          <a:solidFill>
            <a:schemeClr val="tx2">
              <a:lumMod val="50000"/>
            </a:schemeClr>
          </a:solidFill>
        </p:spPr>
        <p:txBody>
          <a:bodyPr/>
          <a:lstStyle/>
          <a:p>
            <a:pPr algn="ctr"/>
            <a:r>
              <a:rPr lang="en-US" dirty="0" smtClean="0"/>
              <a:t>Types of Brain Injury</a:t>
            </a:r>
            <a:endParaRPr lang="en-US" dirty="0"/>
          </a:p>
        </p:txBody>
      </p:sp>
      <p:sp>
        <p:nvSpPr>
          <p:cNvPr id="5" name="Content Placeholder 4"/>
          <p:cNvSpPr>
            <a:spLocks noGrp="1"/>
          </p:cNvSpPr>
          <p:nvPr>
            <p:ph sz="half" idx="1"/>
          </p:nvPr>
        </p:nvSpPr>
        <p:spPr>
          <a:xfrm>
            <a:off x="1141410" y="1515978"/>
            <a:ext cx="4878389" cy="5053263"/>
          </a:xfrm>
          <a:solidFill>
            <a:schemeClr val="tx2">
              <a:lumMod val="50000"/>
            </a:schemeClr>
          </a:solidFill>
        </p:spPr>
        <p:txBody>
          <a:bodyPr>
            <a:normAutofit/>
          </a:bodyPr>
          <a:lstStyle/>
          <a:p>
            <a:r>
              <a:rPr lang="en-US" sz="3200" dirty="0" smtClean="0"/>
              <a:t>Traumatic</a:t>
            </a:r>
          </a:p>
          <a:p>
            <a:r>
              <a:rPr lang="en-US" sz="3200" dirty="0">
                <a:solidFill>
                  <a:schemeClr val="bg1"/>
                </a:solidFill>
              </a:rPr>
              <a:t>Falls</a:t>
            </a:r>
          </a:p>
          <a:p>
            <a:r>
              <a:rPr lang="en-US" sz="3200" dirty="0">
                <a:solidFill>
                  <a:schemeClr val="bg1"/>
                </a:solidFill>
              </a:rPr>
              <a:t>Motor Vehicle Accidents</a:t>
            </a:r>
          </a:p>
          <a:p>
            <a:r>
              <a:rPr lang="en-US" sz="3200" dirty="0">
                <a:solidFill>
                  <a:schemeClr val="bg1"/>
                </a:solidFill>
              </a:rPr>
              <a:t>Sports Injuries</a:t>
            </a:r>
          </a:p>
          <a:p>
            <a:r>
              <a:rPr lang="en-US" sz="3200" dirty="0">
                <a:solidFill>
                  <a:schemeClr val="bg1"/>
                </a:solidFill>
              </a:rPr>
              <a:t>Assault/Abuse</a:t>
            </a:r>
          </a:p>
          <a:p>
            <a:r>
              <a:rPr lang="en-US" sz="3200" dirty="0">
                <a:solidFill>
                  <a:schemeClr val="bg1"/>
                </a:solidFill>
              </a:rPr>
              <a:t>Military Blast Injury</a:t>
            </a:r>
          </a:p>
          <a:p>
            <a:endParaRPr lang="en-US" dirty="0"/>
          </a:p>
        </p:txBody>
      </p:sp>
      <p:sp>
        <p:nvSpPr>
          <p:cNvPr id="6" name="Content Placeholder 5"/>
          <p:cNvSpPr>
            <a:spLocks noGrp="1"/>
          </p:cNvSpPr>
          <p:nvPr>
            <p:ph sz="half" idx="2"/>
          </p:nvPr>
        </p:nvSpPr>
        <p:spPr>
          <a:xfrm>
            <a:off x="6172200" y="1515978"/>
            <a:ext cx="4875211" cy="5053264"/>
          </a:xfrm>
          <a:solidFill>
            <a:schemeClr val="tx2">
              <a:lumMod val="50000"/>
            </a:schemeClr>
          </a:solidFill>
        </p:spPr>
        <p:txBody>
          <a:bodyPr>
            <a:normAutofit/>
          </a:bodyPr>
          <a:lstStyle/>
          <a:p>
            <a:r>
              <a:rPr lang="en-US" sz="3200" dirty="0" smtClean="0"/>
              <a:t>Non-Traumatic</a:t>
            </a:r>
          </a:p>
          <a:p>
            <a:r>
              <a:rPr lang="en-US" sz="3200" dirty="0">
                <a:solidFill>
                  <a:schemeClr val="bg1"/>
                </a:solidFill>
              </a:rPr>
              <a:t>Stroke</a:t>
            </a:r>
          </a:p>
          <a:p>
            <a:r>
              <a:rPr lang="en-US" sz="3200" dirty="0">
                <a:solidFill>
                  <a:schemeClr val="bg1"/>
                </a:solidFill>
              </a:rPr>
              <a:t>Tumor</a:t>
            </a:r>
          </a:p>
          <a:p>
            <a:r>
              <a:rPr lang="en-US" sz="3200" dirty="0">
                <a:solidFill>
                  <a:schemeClr val="bg1"/>
                </a:solidFill>
              </a:rPr>
              <a:t>Lack of oxygen/ hypoxic</a:t>
            </a:r>
          </a:p>
          <a:p>
            <a:r>
              <a:rPr lang="en-US" sz="3200" dirty="0">
                <a:solidFill>
                  <a:schemeClr val="bg1"/>
                </a:solidFill>
              </a:rPr>
              <a:t>Meningitis/Encephalitis (infections)</a:t>
            </a:r>
          </a:p>
          <a:p>
            <a:r>
              <a:rPr lang="en-US" sz="3200" dirty="0">
                <a:solidFill>
                  <a:schemeClr val="bg1"/>
                </a:solidFill>
              </a:rPr>
              <a:t>Toxicity </a:t>
            </a:r>
          </a:p>
          <a:p>
            <a:endParaRPr lang="en-US" dirty="0">
              <a:solidFill>
                <a:schemeClr val="bg1"/>
              </a:solidFill>
            </a:endParaRPr>
          </a:p>
        </p:txBody>
      </p:sp>
    </p:spTree>
    <p:extLst>
      <p:ext uri="{BB962C8B-B14F-4D97-AF65-F5344CB8AC3E}">
        <p14:creationId xmlns:p14="http://schemas.microsoft.com/office/powerpoint/2010/main" val="25175287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2">
                <a:lumMod val="40000"/>
                <a:lumOff val="60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141413" y="78658"/>
            <a:ext cx="9905998" cy="943897"/>
          </a:xfrm>
        </p:spPr>
        <p:txBody>
          <a:bodyPr/>
          <a:lstStyle/>
          <a:p>
            <a:pPr algn="ctr"/>
            <a:r>
              <a:rPr lang="en-US" dirty="0" smtClean="0">
                <a:solidFill>
                  <a:schemeClr val="bg1"/>
                </a:solidFill>
              </a:rPr>
              <a:t>What happens to cause brain injury?</a:t>
            </a:r>
            <a:endParaRPr lang="en-US" dirty="0">
              <a:solidFill>
                <a:schemeClr val="bg1"/>
              </a:solidFill>
            </a:endParaRPr>
          </a:p>
        </p:txBody>
      </p:sp>
      <p:pic>
        <p:nvPicPr>
          <p:cNvPr id="11" name="Content Placeholder 10"/>
          <p:cNvPicPr>
            <a:picLocks noGrp="1" noChangeAspect="1"/>
          </p:cNvPicPr>
          <p:nvPr>
            <p:ph idx="1"/>
          </p:nvPr>
        </p:nvPicPr>
        <p:blipFill>
          <a:blip r:embed="rId2"/>
          <a:stretch>
            <a:fillRect/>
          </a:stretch>
        </p:blipFill>
        <p:spPr>
          <a:xfrm>
            <a:off x="1258529" y="786581"/>
            <a:ext cx="9788881" cy="5994088"/>
          </a:xfrm>
          <a:prstGeom prst="rect">
            <a:avLst/>
          </a:prstGeom>
        </p:spPr>
      </p:pic>
    </p:spTree>
    <p:extLst>
      <p:ext uri="{BB962C8B-B14F-4D97-AF65-F5344CB8AC3E}">
        <p14:creationId xmlns:p14="http://schemas.microsoft.com/office/powerpoint/2010/main" val="1064269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84000">
              <a:schemeClr val="bg2">
                <a:lumMod val="40000"/>
                <a:lumOff val="60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108156"/>
            <a:ext cx="9905998" cy="1130710"/>
          </a:xfrm>
        </p:spPr>
        <p:txBody>
          <a:bodyPr/>
          <a:lstStyle/>
          <a:p>
            <a:pPr algn="ctr"/>
            <a:r>
              <a:rPr lang="en-US" dirty="0" smtClean="0"/>
              <a:t>How the brain can recover</a:t>
            </a:r>
            <a:endParaRPr lang="en-US" dirty="0"/>
          </a:p>
        </p:txBody>
      </p:sp>
      <p:sp>
        <p:nvSpPr>
          <p:cNvPr id="3" name="Content Placeholder 2"/>
          <p:cNvSpPr>
            <a:spLocks noGrp="1"/>
          </p:cNvSpPr>
          <p:nvPr>
            <p:ph idx="1"/>
          </p:nvPr>
        </p:nvSpPr>
        <p:spPr>
          <a:xfrm>
            <a:off x="1141412" y="1455174"/>
            <a:ext cx="9905999" cy="4994787"/>
          </a:xfrm>
        </p:spPr>
        <p:txBody>
          <a:bodyPr>
            <a:normAutofit fontScale="92500" lnSpcReduction="10000"/>
          </a:bodyPr>
          <a:lstStyle/>
          <a:p>
            <a:r>
              <a:rPr lang="en-US" sz="3600" dirty="0">
                <a:solidFill>
                  <a:schemeClr val="bg1"/>
                </a:solidFill>
              </a:rPr>
              <a:t>Brains cell or neurons repair themselves (mild injury…just need rest)</a:t>
            </a:r>
          </a:p>
          <a:p>
            <a:r>
              <a:rPr lang="en-US" sz="3600" dirty="0">
                <a:solidFill>
                  <a:schemeClr val="bg1"/>
                </a:solidFill>
              </a:rPr>
              <a:t>Through the power of plasticity, healthy portions of the brain surrounding injury can assume function of the damaged areas.</a:t>
            </a:r>
          </a:p>
          <a:p>
            <a:r>
              <a:rPr lang="en-US" sz="3600" dirty="0">
                <a:solidFill>
                  <a:schemeClr val="bg1"/>
                </a:solidFill>
              </a:rPr>
              <a:t>The brain rewires growing new pathways</a:t>
            </a:r>
          </a:p>
          <a:p>
            <a:r>
              <a:rPr lang="en-US" sz="3600" dirty="0">
                <a:solidFill>
                  <a:schemeClr val="bg1"/>
                </a:solidFill>
              </a:rPr>
              <a:t>Rehab:  relearning of forgotten skills, learn compensating skills for more enduring impairments.  </a:t>
            </a:r>
          </a:p>
          <a:p>
            <a:endParaRPr lang="en-US" dirty="0"/>
          </a:p>
        </p:txBody>
      </p:sp>
    </p:spTree>
    <p:extLst>
      <p:ext uri="{BB962C8B-B14F-4D97-AF65-F5344CB8AC3E}">
        <p14:creationId xmlns:p14="http://schemas.microsoft.com/office/powerpoint/2010/main" val="1468486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95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a:p>
        </p:txBody>
      </p:sp>
      <p:sp>
        <p:nvSpPr>
          <p:cNvPr id="4" name="Content Placeholder 2"/>
          <p:cNvSpPr txBox="1">
            <a:spLocks/>
          </p:cNvSpPr>
          <p:nvPr/>
        </p:nvSpPr>
        <p:spPr>
          <a:xfrm>
            <a:off x="96252" y="240631"/>
            <a:ext cx="12007515" cy="5670591"/>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r>
              <a:rPr lang="en-US" sz="2800" dirty="0" smtClean="0">
                <a:hlinkClick r:id="rId2"/>
              </a:rPr>
              <a:t>http://www.brainline.org/multimedia/interactive_brain/the_human_brain.html</a:t>
            </a:r>
            <a:r>
              <a:rPr lang="en-US" sz="2800" dirty="0" smtClean="0"/>
              <a:t>  </a:t>
            </a:r>
          </a:p>
          <a:p>
            <a:pPr marL="0" indent="0">
              <a:buFont typeface="Arial" panose="020B0604020202020204" pitchFamily="34" charset="0"/>
              <a:buNone/>
            </a:pPr>
            <a:r>
              <a:rPr lang="en-US" sz="2800" dirty="0" smtClean="0"/>
              <a:t> </a:t>
            </a:r>
            <a:endParaRPr lang="en-US" sz="2800"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598" y="1120878"/>
            <a:ext cx="11314979" cy="5469928"/>
          </a:xfrm>
          <a:prstGeom prst="rect">
            <a:avLst/>
          </a:prstGeom>
          <a:ln>
            <a:noFill/>
          </a:ln>
        </p:spPr>
      </p:pic>
    </p:spTree>
    <p:extLst>
      <p:ext uri="{BB962C8B-B14F-4D97-AF65-F5344CB8AC3E}">
        <p14:creationId xmlns:p14="http://schemas.microsoft.com/office/powerpoint/2010/main" val="41058081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100000">
              <a:schemeClr val="bg2">
                <a:lumMod val="40000"/>
                <a:lumOff val="60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2" y="275303"/>
            <a:ext cx="10372161" cy="786581"/>
          </a:xfrm>
        </p:spPr>
        <p:txBody>
          <a:bodyPr>
            <a:normAutofit/>
          </a:bodyPr>
          <a:lstStyle/>
          <a:p>
            <a:r>
              <a:rPr lang="en-US" dirty="0" smtClean="0">
                <a:solidFill>
                  <a:schemeClr val="bg1"/>
                </a:solidFill>
              </a:rPr>
              <a:t>How schools can support a student with TBI</a:t>
            </a:r>
            <a:endParaRPr lang="en-US" dirty="0">
              <a:solidFill>
                <a:schemeClr val="bg1"/>
              </a:solidFill>
            </a:endParaRPr>
          </a:p>
        </p:txBody>
      </p:sp>
      <p:sp>
        <p:nvSpPr>
          <p:cNvPr id="3" name="Content Placeholder 2"/>
          <p:cNvSpPr>
            <a:spLocks noGrp="1"/>
          </p:cNvSpPr>
          <p:nvPr>
            <p:ph idx="1"/>
          </p:nvPr>
        </p:nvSpPr>
        <p:spPr>
          <a:xfrm>
            <a:off x="648929" y="1258528"/>
            <a:ext cx="10864645" cy="5358581"/>
          </a:xfrm>
        </p:spPr>
        <p:txBody>
          <a:bodyPr>
            <a:noAutofit/>
          </a:bodyPr>
          <a:lstStyle/>
          <a:p>
            <a:r>
              <a:rPr lang="en-US" sz="2800" u="sng" dirty="0">
                <a:solidFill>
                  <a:schemeClr val="bg1"/>
                </a:solidFill>
              </a:rPr>
              <a:t>Understanding what a TBI is</a:t>
            </a:r>
            <a:r>
              <a:rPr lang="en-US" sz="2800" dirty="0">
                <a:solidFill>
                  <a:schemeClr val="bg1"/>
                </a:solidFill>
              </a:rPr>
              <a:t>.  Awareness of what happened and support in helping them learn more how to help a child heal, cope, and advocate for themselves.</a:t>
            </a:r>
          </a:p>
          <a:p>
            <a:r>
              <a:rPr lang="en-US" sz="2800" u="sng" dirty="0">
                <a:solidFill>
                  <a:schemeClr val="bg1"/>
                </a:solidFill>
              </a:rPr>
              <a:t>Academic Challenges</a:t>
            </a:r>
            <a:r>
              <a:rPr lang="en-US" sz="2800" dirty="0">
                <a:solidFill>
                  <a:schemeClr val="bg1"/>
                </a:solidFill>
              </a:rPr>
              <a:t>:  Organizational issues frequently occur after a brain injury due to the damage done in the frontal and temporal lobe.   </a:t>
            </a:r>
          </a:p>
          <a:p>
            <a:r>
              <a:rPr lang="en-US" sz="2800" u="sng" dirty="0">
                <a:solidFill>
                  <a:schemeClr val="bg1"/>
                </a:solidFill>
              </a:rPr>
              <a:t>Understanding Behavior Changes</a:t>
            </a:r>
            <a:r>
              <a:rPr lang="en-US" sz="2800" dirty="0">
                <a:solidFill>
                  <a:schemeClr val="bg1"/>
                </a:solidFill>
              </a:rPr>
              <a:t>- since a student may look the same it is hard for others to feel empathy for them.  It is a </a:t>
            </a:r>
            <a:r>
              <a:rPr lang="en-US" sz="2800" u="sng" dirty="0">
                <a:solidFill>
                  <a:schemeClr val="bg1"/>
                </a:solidFill>
              </a:rPr>
              <a:t>hidden disability</a:t>
            </a:r>
            <a:r>
              <a:rPr lang="en-US" sz="2800" dirty="0">
                <a:solidFill>
                  <a:schemeClr val="bg1"/>
                </a:solidFill>
              </a:rPr>
              <a:t>.  Instead of punishing kids we need to support them by teaching them new strategies.  </a:t>
            </a:r>
          </a:p>
          <a:p>
            <a:endParaRPr lang="en-US" sz="3200" dirty="0"/>
          </a:p>
        </p:txBody>
      </p:sp>
    </p:spTree>
    <p:extLst>
      <p:ext uri="{BB962C8B-B14F-4D97-AF65-F5344CB8AC3E}">
        <p14:creationId xmlns:p14="http://schemas.microsoft.com/office/powerpoint/2010/main" val="1411525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78000">
              <a:schemeClr val="bg2">
                <a:lumMod val="40000"/>
                <a:lumOff val="60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1413" y="132348"/>
            <a:ext cx="9905998" cy="1070810"/>
          </a:xfrm>
        </p:spPr>
        <p:txBody>
          <a:bodyPr/>
          <a:lstStyle/>
          <a:p>
            <a:pPr algn="ctr"/>
            <a:r>
              <a:rPr lang="en-US" dirty="0">
                <a:solidFill>
                  <a:schemeClr val="bg1"/>
                </a:solidFill>
              </a:rPr>
              <a:t>After injury protocol</a:t>
            </a:r>
          </a:p>
        </p:txBody>
      </p:sp>
      <p:sp>
        <p:nvSpPr>
          <p:cNvPr id="3" name="Content Placeholder 2"/>
          <p:cNvSpPr>
            <a:spLocks noGrp="1"/>
          </p:cNvSpPr>
          <p:nvPr>
            <p:ph idx="1"/>
          </p:nvPr>
        </p:nvSpPr>
        <p:spPr>
          <a:xfrm>
            <a:off x="1141412" y="1034716"/>
            <a:ext cx="10276556" cy="5438273"/>
          </a:xfrm>
        </p:spPr>
        <p:txBody>
          <a:bodyPr>
            <a:normAutofit/>
          </a:bodyPr>
          <a:lstStyle/>
          <a:p>
            <a:r>
              <a:rPr lang="en-US" sz="3200" dirty="0">
                <a:solidFill>
                  <a:schemeClr val="bg1"/>
                </a:solidFill>
              </a:rPr>
              <a:t>Return to learn/ Return to Play---2 different National protocols in place to support students. </a:t>
            </a:r>
          </a:p>
          <a:p>
            <a:r>
              <a:rPr lang="en-US" sz="3200" dirty="0">
                <a:solidFill>
                  <a:schemeClr val="bg1"/>
                </a:solidFill>
              </a:rPr>
              <a:t>Does your school have a person designated to be in charge of Return to Learn protocol?  Usually the Athletic Director is in charge of Return to Play</a:t>
            </a:r>
            <a:r>
              <a:rPr lang="en-US" sz="3200" dirty="0" smtClean="0">
                <a:solidFill>
                  <a:schemeClr val="bg1"/>
                </a:solidFill>
              </a:rPr>
              <a:t>.</a:t>
            </a:r>
          </a:p>
          <a:p>
            <a:pPr marL="0" indent="0">
              <a:buNone/>
            </a:pPr>
            <a:endParaRPr lang="en-US" sz="3200" dirty="0">
              <a:solidFill>
                <a:schemeClr val="bg1"/>
              </a:solidFill>
            </a:endParaRPr>
          </a:p>
          <a:p>
            <a:r>
              <a:rPr lang="en-US" sz="2800" dirty="0">
                <a:solidFill>
                  <a:schemeClr val="bg1"/>
                </a:solidFill>
              </a:rPr>
              <a:t>Note: input from health care provider is important to know how much a student can resume activities (reading, large group, movement).</a:t>
            </a:r>
          </a:p>
          <a:p>
            <a:endParaRPr lang="en-US" sz="3200" dirty="0"/>
          </a:p>
        </p:txBody>
      </p:sp>
    </p:spTree>
    <p:extLst>
      <p:ext uri="{BB962C8B-B14F-4D97-AF65-F5344CB8AC3E}">
        <p14:creationId xmlns:p14="http://schemas.microsoft.com/office/powerpoint/2010/main" val="6317808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86000">
              <a:schemeClr val="bg2">
                <a:lumMod val="40000"/>
                <a:lumOff val="60000"/>
              </a:schemeClr>
            </a:gs>
            <a:gs pos="100000">
              <a:schemeClr val="accent5">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Options to support students after </a:t>
            </a:r>
            <a:r>
              <a:rPr lang="en-US" dirty="0" err="1" smtClean="0">
                <a:solidFill>
                  <a:schemeClr val="bg1"/>
                </a:solidFill>
              </a:rPr>
              <a:t>tBI</a:t>
            </a:r>
            <a:endParaRPr lang="en-US" dirty="0">
              <a:solidFill>
                <a:schemeClr val="bg1"/>
              </a:solidFill>
            </a:endParaRPr>
          </a:p>
        </p:txBody>
      </p:sp>
      <p:sp>
        <p:nvSpPr>
          <p:cNvPr id="3" name="Content Placeholder 2"/>
          <p:cNvSpPr>
            <a:spLocks noGrp="1"/>
          </p:cNvSpPr>
          <p:nvPr>
            <p:ph sz="half" idx="1"/>
          </p:nvPr>
        </p:nvSpPr>
        <p:spPr/>
        <p:txBody>
          <a:bodyPr/>
          <a:lstStyle/>
          <a:p>
            <a:pPr marL="0" indent="0">
              <a:buNone/>
            </a:pPr>
            <a:r>
              <a:rPr lang="en-US" sz="3200" u="sng" dirty="0" smtClean="0">
                <a:solidFill>
                  <a:schemeClr val="bg1"/>
                </a:solidFill>
              </a:rPr>
              <a:t>504</a:t>
            </a:r>
          </a:p>
          <a:p>
            <a:r>
              <a:rPr lang="en-US" sz="3200" dirty="0" smtClean="0">
                <a:solidFill>
                  <a:schemeClr val="bg1"/>
                </a:solidFill>
              </a:rPr>
              <a:t>Accommodations by school personnel </a:t>
            </a:r>
            <a:r>
              <a:rPr lang="en-US" dirty="0" smtClean="0">
                <a:solidFill>
                  <a:schemeClr val="bg1"/>
                </a:solidFill>
              </a:rPr>
              <a:t>	</a:t>
            </a:r>
            <a:endParaRPr lang="en-US" dirty="0">
              <a:solidFill>
                <a:schemeClr val="bg1"/>
              </a:solidFill>
            </a:endParaRPr>
          </a:p>
        </p:txBody>
      </p:sp>
      <p:sp>
        <p:nvSpPr>
          <p:cNvPr id="4" name="Content Placeholder 3"/>
          <p:cNvSpPr>
            <a:spLocks noGrp="1"/>
          </p:cNvSpPr>
          <p:nvPr>
            <p:ph sz="half" idx="2"/>
          </p:nvPr>
        </p:nvSpPr>
        <p:spPr/>
        <p:txBody>
          <a:bodyPr>
            <a:normAutofit/>
          </a:bodyPr>
          <a:lstStyle/>
          <a:p>
            <a:pPr marL="0" indent="0">
              <a:buNone/>
            </a:pPr>
            <a:r>
              <a:rPr lang="en-US" sz="3200" u="sng" dirty="0" smtClean="0">
                <a:solidFill>
                  <a:schemeClr val="bg1"/>
                </a:solidFill>
              </a:rPr>
              <a:t>Refer to Special Education</a:t>
            </a:r>
          </a:p>
          <a:p>
            <a:r>
              <a:rPr lang="en-US" sz="3200" dirty="0" smtClean="0">
                <a:solidFill>
                  <a:schemeClr val="bg1"/>
                </a:solidFill>
              </a:rPr>
              <a:t>Accommodations AND modifications.</a:t>
            </a:r>
          </a:p>
          <a:p>
            <a:r>
              <a:rPr lang="en-US" sz="3200" dirty="0" smtClean="0">
                <a:solidFill>
                  <a:schemeClr val="bg1"/>
                </a:solidFill>
              </a:rPr>
              <a:t>Specialized instruction from SPED personnel</a:t>
            </a:r>
            <a:endParaRPr lang="en-US" sz="3200" dirty="0">
              <a:solidFill>
                <a:schemeClr val="bg1"/>
              </a:solidFill>
            </a:endParaRPr>
          </a:p>
        </p:txBody>
      </p:sp>
    </p:spTree>
    <p:extLst>
      <p:ext uri="{BB962C8B-B14F-4D97-AF65-F5344CB8AC3E}">
        <p14:creationId xmlns:p14="http://schemas.microsoft.com/office/powerpoint/2010/main" val="286761166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docProps/app.xml><?xml version="1.0" encoding="utf-8"?>
<Properties xmlns="http://schemas.openxmlformats.org/officeDocument/2006/extended-properties" xmlns:vt="http://schemas.openxmlformats.org/officeDocument/2006/docPropsVTypes">
  <Template>TM04033919[[fn=Circuit]]</Template>
  <TotalTime>129</TotalTime>
  <Words>771</Words>
  <Application>Microsoft Office PowerPoint</Application>
  <PresentationFormat>Widescreen</PresentationFormat>
  <Paragraphs>75</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Trebuchet MS</vt:lpstr>
      <vt:lpstr>Tw Cen MT</vt:lpstr>
      <vt:lpstr>Circuit</vt:lpstr>
      <vt:lpstr>Understanding more about traumatic Brain Injury (TBI)</vt:lpstr>
      <vt:lpstr>What is a TBI?</vt:lpstr>
      <vt:lpstr>Types of Brain Injury</vt:lpstr>
      <vt:lpstr>What happens to cause brain injury?</vt:lpstr>
      <vt:lpstr>How the brain can recover</vt:lpstr>
      <vt:lpstr>PowerPoint Presentation</vt:lpstr>
      <vt:lpstr>How schools can support a student with TBI</vt:lpstr>
      <vt:lpstr>After injury protocol</vt:lpstr>
      <vt:lpstr>Options to support students after tBI</vt:lpstr>
      <vt:lpstr>Recommendations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more about traumatic Brain Injury (TBI)</dc:title>
  <dc:creator>Chris Kuehl</dc:creator>
  <cp:lastModifiedBy>Chris Kuehl</cp:lastModifiedBy>
  <cp:revision>18</cp:revision>
  <dcterms:created xsi:type="dcterms:W3CDTF">2022-04-04T14:17:17Z</dcterms:created>
  <dcterms:modified xsi:type="dcterms:W3CDTF">2022-04-04T16:26:17Z</dcterms:modified>
</cp:coreProperties>
</file>